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65" r:id="rId3"/>
    <p:sldId id="264" r:id="rId4"/>
    <p:sldId id="258" r:id="rId5"/>
    <p:sldId id="257" r:id="rId6"/>
    <p:sldId id="259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E94C854-615D-4F09-9524-B6BA25132FFD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2164A33-B39F-476B-A008-E322CDAB0EA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387351"/>
          </a:xfrm>
        </p:spPr>
        <p:txBody>
          <a:bodyPr/>
          <a:lstStyle/>
          <a:p>
            <a:r>
              <a:rPr lang="ru-RU" sz="2400" dirty="0"/>
              <a:t>Доклад </a:t>
            </a:r>
            <a:r>
              <a:rPr lang="ru-RU" sz="2400" dirty="0" smtClean="0"/>
              <a:t>начальника Томского отдела по надзору за тепловыми электростанциями, теплогенерирующими установками и сетями и котлонадзору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Сибирского управления Ростехнадзора</a:t>
            </a:r>
            <a:br>
              <a:rPr lang="ru-RU" sz="2400" dirty="0"/>
            </a:br>
            <a:r>
              <a:rPr lang="ru-RU" sz="2400" dirty="0"/>
              <a:t> </a:t>
            </a:r>
            <a:r>
              <a:rPr lang="ru-RU" sz="2400" dirty="0" smtClean="0"/>
              <a:t>А.Е. Туркина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3103240"/>
          </a:xfrm>
        </p:spPr>
        <p:txBody>
          <a:bodyPr>
            <a:noAutofit/>
          </a:bodyPr>
          <a:lstStyle/>
          <a:p>
            <a:r>
              <a:rPr lang="ru-RU" sz="3200" dirty="0" smtClean="0"/>
              <a:t>Взрывы баллонов, предназначенных для хранения и транспортировки газов.</a:t>
            </a:r>
          </a:p>
          <a:p>
            <a:r>
              <a:rPr lang="ru-RU" sz="3200" dirty="0" smtClean="0"/>
              <a:t>Порядок присвоения шифров клейм для клеймения баллонов.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83852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Меры профилактики и правила безопасности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4400" dirty="0" smtClean="0"/>
          </a:p>
          <a:p>
            <a:pPr marL="0" indent="0">
              <a:buNone/>
            </a:pPr>
            <a:r>
              <a:rPr lang="ru-RU" sz="4400" dirty="0" smtClean="0"/>
              <a:t>1</a:t>
            </a:r>
            <a:r>
              <a:rPr lang="ru-RU" sz="4400" dirty="0"/>
              <a:t>. Покупка и </a:t>
            </a:r>
            <a:r>
              <a:rPr lang="ru-RU" sz="4400" dirty="0" smtClean="0"/>
              <a:t>заправка;</a:t>
            </a:r>
            <a:endParaRPr lang="ru-RU" sz="4400" dirty="0"/>
          </a:p>
          <a:p>
            <a:pPr marL="0" indent="0">
              <a:buNone/>
            </a:pPr>
            <a:r>
              <a:rPr lang="ru-RU" sz="4400" dirty="0"/>
              <a:t>2. </a:t>
            </a:r>
            <a:r>
              <a:rPr lang="ru-RU" sz="4400" dirty="0" smtClean="0"/>
              <a:t>Хранение;</a:t>
            </a:r>
            <a:endParaRPr lang="ru-RU" sz="4400" dirty="0"/>
          </a:p>
          <a:p>
            <a:pPr marL="0" indent="0">
              <a:buNone/>
            </a:pPr>
            <a:r>
              <a:rPr lang="ru-RU" sz="4400" dirty="0"/>
              <a:t>3. </a:t>
            </a:r>
            <a:r>
              <a:rPr lang="ru-RU" sz="4400" dirty="0" smtClean="0"/>
              <a:t>Эксплуатация;</a:t>
            </a:r>
            <a:endParaRPr lang="ru-RU" sz="4400" dirty="0"/>
          </a:p>
          <a:p>
            <a:pPr marL="0" indent="0">
              <a:buNone/>
            </a:pPr>
            <a:r>
              <a:rPr lang="ru-RU" sz="4400" dirty="0"/>
              <a:t>4. </a:t>
            </a:r>
            <a:r>
              <a:rPr lang="ru-RU" sz="4400" dirty="0" smtClean="0"/>
              <a:t>Транспортировка;</a:t>
            </a:r>
            <a:endParaRPr lang="ru-RU" sz="4400" dirty="0"/>
          </a:p>
          <a:p>
            <a:pPr marL="0" indent="0">
              <a:buNone/>
            </a:pPr>
            <a:r>
              <a:rPr lang="ru-RU" sz="4400" dirty="0"/>
              <a:t>5. Срок </a:t>
            </a:r>
            <a:r>
              <a:rPr lang="ru-RU" sz="4400" dirty="0" smtClean="0"/>
              <a:t>безопасной эксплуатации.</a:t>
            </a:r>
            <a:endParaRPr lang="ru-RU" sz="4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2620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9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5041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Порядок присвоения шифров клейм для клеймения баллонов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72816"/>
            <a:ext cx="439248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388843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48328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ФНП ОРПД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Федеральные нормы и правила в области промышленной безопасности «Правила промышленной безопасности при использовании оборудования, работающего под избыточным давлением» (ФНП ОРПД) от 15.12.2020 № 536.</a:t>
            </a:r>
          </a:p>
        </p:txBody>
      </p:sp>
    </p:spTree>
    <p:extLst>
      <p:ext uri="{BB962C8B-B14F-4D97-AF65-F5344CB8AC3E}">
        <p14:creationId xmlns:p14="http://schemas.microsoft.com/office/powerpoint/2010/main" val="4336936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Структура и состав шифра клейма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1. Цифровая часть. Представляет собой арабские цифры в виде чисел от 01 до 98. Использование числа «99» не допускается, чтобы избежать путаницы с кодами регионов или служебными отметками.</a:t>
            </a:r>
          </a:p>
          <a:p>
            <a:pPr marL="0" indent="0" algn="just">
              <a:buNone/>
            </a:pPr>
            <a:r>
              <a:rPr lang="ru-RU" dirty="0"/>
              <a:t>2. Буквенная часть. Состоит из заглавных букв русского или латинского алфавитов.</a:t>
            </a:r>
          </a:p>
          <a:p>
            <a:pPr marL="0" indent="0" algn="just">
              <a:buNone/>
            </a:pPr>
            <a:r>
              <a:rPr lang="ru-RU" dirty="0"/>
              <a:t>Исключения: Из русского алфавита запрещено использовать буквы, которые могут быть неверно истолкованы при механическом износе клейма или плохом освещении: З, О, Ч, Ё, Й, Х, Ь, Ъ, Ы.</a:t>
            </a:r>
          </a:p>
          <a:p>
            <a:pPr marL="0" indent="0" algn="just">
              <a:buNone/>
            </a:pPr>
            <a:r>
              <a:rPr lang="ru-RU" dirty="0" smtClean="0"/>
              <a:t>Дополнения</a:t>
            </a:r>
            <a:r>
              <a:rPr lang="ru-RU" dirty="0"/>
              <a:t>: Разрешено применение определенных заглавных букв латинского алфавита: W, U, S, F, L, Z, V, N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9197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Порядок присвоения шифров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1. Подача </a:t>
            </a:r>
            <a:r>
              <a:rPr lang="ru-RU" dirty="0"/>
              <a:t>заявки. Организация, планирующая осуществлять техническое освидетельствование баллонов, направляет заявление в территориальный орган Федеральной службы по экологическому, технологическому и атомному надзору (</a:t>
            </a:r>
            <a:r>
              <a:rPr lang="ru-RU" dirty="0" err="1"/>
              <a:t>Ростехнадзор</a:t>
            </a:r>
            <a:r>
              <a:rPr lang="ru-RU" dirty="0"/>
              <a:t>).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2. Проверка квалификации. Заявитель должен подтвердить наличие аттестованного персонала, прошедшего обучение по курсу промышленной безопасности (согласно областям Б.8 требований Ростехнадзора), и необходимого поверенного оборудования (стендов для гидравлических испытаний, весов, ультразвуковых дефектоскопов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3. Присвоение номера. </a:t>
            </a:r>
            <a:r>
              <a:rPr lang="ru-RU" dirty="0" err="1"/>
              <a:t>Ростехнадзор</a:t>
            </a:r>
            <a:r>
              <a:rPr lang="ru-RU" dirty="0"/>
              <a:t> ведет единый реестр выданных шифров. При положительном решении заявителю присваивается уникальный цифровой-буквенный код. Один шифр закрепляется за одной конкретной производственной площадкой (цехом, участком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4. Изготовление физических клейм. На основании полученного разрешения организация заказывает изготовление металлических клейм у лицензированного изготовителя. Сами клейма подлежат строгому учету как средства обеспечения промышленной безопасности.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36199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Учет, хранение и передача шифров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Журнал учета. В организации заводится специальный прошнурованный и опечатанный журнал учета выдачи и возвращения клейм. В нем фиксируются дата выдачи, ФИО ответственного исполнителя, состояние клейма до и после работы.</a:t>
            </a:r>
          </a:p>
          <a:p>
            <a:pPr algn="just"/>
            <a:r>
              <a:rPr lang="ru-RU" dirty="0"/>
              <a:t>Ответственность. За сохранность шифровых клейм несет персональную ответственность руководитель организации или назначенное им должностное лицо.</a:t>
            </a:r>
          </a:p>
          <a:p>
            <a:pPr algn="just"/>
            <a:r>
              <a:rPr lang="ru-RU" dirty="0"/>
              <a:t>Запрет передачи. Категорически запрещается разовая или временная передача клейм другим лицам без соответствующего приказа руководителя предприятия. Исполнитель может получить клеймо только под роспись в журнале на время проведения конкретных работ по освидетельствованию партии баллонов</a:t>
            </a:r>
          </a:p>
          <a:p>
            <a:pPr algn="just"/>
            <a:r>
              <a:rPr lang="ru-RU" dirty="0"/>
              <a:t>Выбраковка. При обнаружении деформации, </a:t>
            </a:r>
            <a:r>
              <a:rPr lang="ru-RU" dirty="0" err="1"/>
              <a:t>расплыва</a:t>
            </a:r>
            <a:r>
              <a:rPr lang="ru-RU" dirty="0"/>
              <a:t> шрифта или утери клейма составляется акт, старое клеймо уничтожается, а взамен него </a:t>
            </a:r>
            <a:r>
              <a:rPr lang="ru-RU" dirty="0" err="1"/>
              <a:t>Ростехнадзором</a:t>
            </a:r>
            <a:r>
              <a:rPr lang="ru-RU" dirty="0"/>
              <a:t> выдается новый шифр.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573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Нанесение клейма на баллон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1. Товарный знак изготовителя.</a:t>
            </a:r>
          </a:p>
          <a:p>
            <a:pPr marL="0" indent="0">
              <a:buNone/>
            </a:pPr>
            <a:r>
              <a:rPr lang="ru-RU" dirty="0"/>
              <a:t>2. Номер баллона.</a:t>
            </a:r>
          </a:p>
          <a:p>
            <a:pPr marL="0" indent="0">
              <a:buNone/>
            </a:pPr>
            <a:r>
              <a:rPr lang="ru-RU" dirty="0"/>
              <a:t>3. Дата (месяц и год) изготовления.</a:t>
            </a:r>
          </a:p>
          <a:p>
            <a:pPr marL="0" indent="0">
              <a:buNone/>
            </a:pPr>
            <a:r>
              <a:rPr lang="ru-RU" dirty="0"/>
              <a:t>4. Дата следующего технического освидетельствования.</a:t>
            </a:r>
          </a:p>
          <a:p>
            <a:pPr marL="0" indent="0">
              <a:buNone/>
            </a:pPr>
            <a:r>
              <a:rPr lang="ru-RU" dirty="0"/>
              <a:t>5. Рабочее давление </a:t>
            </a:r>
            <a:r>
              <a:rPr lang="ru-RU" dirty="0" smtClean="0"/>
              <a:t>(и </a:t>
            </a:r>
            <a:r>
              <a:rPr lang="ru-RU" dirty="0"/>
              <a:t>пробное (испытательное) </a:t>
            </a:r>
            <a:r>
              <a:rPr lang="ru-RU" dirty="0" smtClean="0"/>
              <a:t>давление.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6. Масса пустого баллона.</a:t>
            </a:r>
          </a:p>
          <a:p>
            <a:pPr marL="0" indent="0">
              <a:buNone/>
            </a:pPr>
            <a:r>
              <a:rPr lang="ru-RU" dirty="0"/>
              <a:t>7. Клеймо организации-исполнителя (тот самый присвоенный шифр), удостоверяющее дату проведенного осмотра</a:t>
            </a:r>
            <a:r>
              <a:rPr lang="ru-RU" dirty="0" smtClean="0"/>
              <a:t>.</a:t>
            </a:r>
          </a:p>
          <a:p>
            <a:r>
              <a:rPr lang="ru-RU" dirty="0"/>
              <a:t>Если баллон признается непригодным к дальнейшей эксплуатации, клеймо следующей проверки не наносится, а на корпусе выбивается крест («Х») или делается надпись «БРАК».</a:t>
            </a:r>
          </a:p>
        </p:txBody>
      </p:sp>
    </p:spTree>
    <p:extLst>
      <p:ext uri="{BB962C8B-B14F-4D97-AF65-F5344CB8AC3E}">
        <p14:creationId xmlns:p14="http://schemas.microsoft.com/office/powerpoint/2010/main" val="597938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8208911" cy="36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5301208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Спасибо за внимание</a:t>
            </a:r>
            <a:r>
              <a:rPr lang="ru-RU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658876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Баллон – сосуд работающий под избыточным давлением</a:t>
            </a:r>
            <a:endParaRPr lang="ru-RU" sz="4400" dirty="0"/>
          </a:p>
        </p:txBody>
      </p:sp>
      <p:pic>
        <p:nvPicPr>
          <p:cNvPr id="1027" name="Picture 3" descr="C:\Users\Туркин\Desktop\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77" y="1651000"/>
            <a:ext cx="8385487" cy="50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7802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Основные причины взрывов газовых баллонов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 Механические повреждения.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smtClean="0"/>
              <a:t>Нарушение </a:t>
            </a:r>
            <a:r>
              <a:rPr lang="ru-RU" dirty="0"/>
              <a:t>правил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Термическое воздействие.</a:t>
            </a:r>
          </a:p>
          <a:p>
            <a:pPr marL="0" indent="0">
              <a:buNone/>
            </a:pPr>
            <a:r>
              <a:rPr lang="ru-RU" dirty="0" smtClean="0"/>
              <a:t>4. Химическая несовместимость и коррозия. </a:t>
            </a:r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smtClean="0"/>
              <a:t>Человеческий </a:t>
            </a:r>
            <a:r>
              <a:rPr lang="ru-RU" dirty="0"/>
              <a:t>фактор и нарушение техники безопасности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6</a:t>
            </a:r>
            <a:r>
              <a:rPr lang="ru-RU" dirty="0"/>
              <a:t>. </a:t>
            </a:r>
            <a:r>
              <a:rPr lang="ru-RU" dirty="0" smtClean="0"/>
              <a:t>Естественный </a:t>
            </a:r>
            <a:r>
              <a:rPr lang="ru-RU" dirty="0"/>
              <a:t>износ и истечение срока службы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5009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Белореченск, Краснодарский край, март 2025 года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7920880" cy="4896544"/>
          </a:xfrm>
        </p:spPr>
      </p:pic>
    </p:spTree>
    <p:extLst>
      <p:ext uri="{BB962C8B-B14F-4D97-AF65-F5344CB8AC3E}">
        <p14:creationId xmlns:p14="http://schemas.microsoft.com/office/powerpoint/2010/main" val="12547207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Бийск, Алтайский край, декабрь 2024 года</a:t>
            </a:r>
            <a:endParaRPr lang="ru-RU" sz="4400" dirty="0"/>
          </a:p>
        </p:txBody>
      </p:sp>
      <p:pic>
        <p:nvPicPr>
          <p:cNvPr id="1026" name="Picture 2" descr="https://cdn-storage-media.tass.ru/resize/1312x868/tass_media/2024/12/12/x/1733993315817966_xMf-qI6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79397"/>
            <a:ext cx="7992887" cy="511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6945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Боровичи, Новгородская область, май 2025 года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8208912" cy="50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7072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Нурлат, Татарстан, апрель 2025 года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8208912" cy="49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41154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Село Ульяновка, Ставрополье, февраль 2025 года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600200"/>
            <a:ext cx="8208912" cy="49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9423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Санкт-Петербург, август 2026 года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8208912" cy="50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9021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148</TotalTime>
  <Words>672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Исполнительная</vt:lpstr>
      <vt:lpstr>Доклад начальника Томского отдела по надзору за тепловыми электростанциями, теплогенерирующими установками и сетями и котлонадзору Сибирского управления Ростехнадзора  А.Е. Туркина</vt:lpstr>
      <vt:lpstr>Баллон – сосуд работающий под избыточным давлением</vt:lpstr>
      <vt:lpstr>Основные причины взрывов газовых баллонов</vt:lpstr>
      <vt:lpstr>Белореченск, Краснодарский край, март 2025 года</vt:lpstr>
      <vt:lpstr>Бийск, Алтайский край, декабрь 2024 года</vt:lpstr>
      <vt:lpstr>Боровичи, Новгородская область, май 2025 года</vt:lpstr>
      <vt:lpstr>Нурлат, Татарстан, апрель 2025 года</vt:lpstr>
      <vt:lpstr>Село Ульяновка, Ставрополье, февраль 2025 года</vt:lpstr>
      <vt:lpstr>Санкт-Петербург, август 2026 года</vt:lpstr>
      <vt:lpstr>Меры профилактики и правила безопасности</vt:lpstr>
      <vt:lpstr>Заключение</vt:lpstr>
      <vt:lpstr>Порядок присвоения шифров клейм для клеймения баллонов</vt:lpstr>
      <vt:lpstr>ФНП ОРПД</vt:lpstr>
      <vt:lpstr>Структура и состав шифра клейма</vt:lpstr>
      <vt:lpstr>Порядок присвоения шифров </vt:lpstr>
      <vt:lpstr>Учет, хранение и передача шифров </vt:lpstr>
      <vt:lpstr>Нанесение клейма на баллон </vt:lpstr>
      <vt:lpstr>Заключение</vt:lpstr>
    </vt:vector>
  </TitlesOfParts>
  <Company>Сибирское управление Ростехнадзора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Туркин А.Е</dc:creator>
  <cp:lastModifiedBy>Ольга Дмитриевна Дерксен</cp:lastModifiedBy>
  <cp:revision>18</cp:revision>
  <dcterms:created xsi:type="dcterms:W3CDTF">2026-08-12T02:11:20Z</dcterms:created>
  <dcterms:modified xsi:type="dcterms:W3CDTF">2026-08-14T02:40:21Z</dcterms:modified>
</cp:coreProperties>
</file>